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Merriweather Black"/>
      <p:bold r:id="rId15"/>
      <p:boldItalic r:id="rId16"/>
    </p:embeddedFont>
    <p:embeddedFont>
      <p:font typeface="Comfortaa"/>
      <p:regular r:id="rId17"/>
      <p:bold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MerriweatherBlack-bold.fntdata"/><Relationship Id="rId14" Type="http://schemas.openxmlformats.org/officeDocument/2006/relationships/slide" Target="slides/slide9.xml"/><Relationship Id="rId17" Type="http://schemas.openxmlformats.org/officeDocument/2006/relationships/font" Target="fonts/Comfortaa-regular.fntdata"/><Relationship Id="rId16" Type="http://schemas.openxmlformats.org/officeDocument/2006/relationships/font" Target="fonts/MerriweatherBlack-boldItalic.fntdata"/><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font" Target="fonts/Comfortaa-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6ea4dfec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6ea4dfec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6ea4dfec3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6ea4dfec3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6ea4dfec3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6ea4dfec3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6ea4dfec3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6ea4dfec3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6ea4dfec38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6ea4dfec38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6ea4dfec38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6ea4dfec38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6ea4dfec38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6ea4dfec38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6ea4dfec38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6ea4dfec38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6ea4dfec38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6ea4dfec38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4320" r="6225" t="0"/>
          <a:stretch/>
        </p:blipFill>
        <p:spPr>
          <a:xfrm>
            <a:off x="1337800" y="0"/>
            <a:ext cx="6829515"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595975" y="0"/>
            <a:ext cx="6368440" cy="48387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5"/>
          <p:cNvPicPr preferRelativeResize="0"/>
          <p:nvPr/>
        </p:nvPicPr>
        <p:blipFill rotWithShape="1">
          <a:blip r:embed="rId3">
            <a:alphaModFix amt="35000"/>
          </a:blip>
          <a:srcRect b="21954" l="0" r="0" t="0"/>
          <a:stretch/>
        </p:blipFill>
        <p:spPr>
          <a:xfrm>
            <a:off x="0" y="0"/>
            <a:ext cx="9231923" cy="5143499"/>
          </a:xfrm>
          <a:prstGeom prst="rect">
            <a:avLst/>
          </a:prstGeom>
          <a:noFill/>
          <a:ln>
            <a:noFill/>
          </a:ln>
        </p:spPr>
      </p:pic>
      <p:sp>
        <p:nvSpPr>
          <p:cNvPr id="65" name="Google Shape;65;p15"/>
          <p:cNvSpPr txBox="1"/>
          <p:nvPr>
            <p:ph type="ctrTitle"/>
          </p:nvPr>
        </p:nvSpPr>
        <p:spPr>
          <a:xfrm>
            <a:off x="89400" y="802500"/>
            <a:ext cx="9144000" cy="20526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s" sz="4300">
                <a:solidFill>
                  <a:schemeClr val="lt1"/>
                </a:solidFill>
                <a:latin typeface="Merriweather Black"/>
                <a:ea typeface="Merriweather Black"/>
                <a:cs typeface="Merriweather Black"/>
                <a:sym typeface="Merriweather Black"/>
              </a:rPr>
              <a:t>GLOBAL INNOVATION RACE </a:t>
            </a:r>
            <a:r>
              <a:rPr lang="es" sz="2900">
                <a:solidFill>
                  <a:schemeClr val="lt1"/>
                </a:solidFill>
                <a:latin typeface="Merriweather Black"/>
                <a:ea typeface="Merriweather Black"/>
                <a:cs typeface="Merriweather Black"/>
                <a:sym typeface="Merriweather Black"/>
              </a:rPr>
              <a:t>(GIR)</a:t>
            </a:r>
            <a:endParaRPr sz="2900">
              <a:solidFill>
                <a:schemeClr val="lt1"/>
              </a:solidFill>
              <a:latin typeface="Merriweather Black"/>
              <a:ea typeface="Merriweather Black"/>
              <a:cs typeface="Merriweather Black"/>
              <a:sym typeface="Merriweather Black"/>
            </a:endParaRPr>
          </a:p>
        </p:txBody>
      </p:sp>
      <p:sp>
        <p:nvSpPr>
          <p:cNvPr id="66" name="Google Shape;66;p15"/>
          <p:cNvSpPr txBox="1"/>
          <p:nvPr>
            <p:ph idx="1" type="subTitle"/>
          </p:nvPr>
        </p:nvSpPr>
        <p:spPr>
          <a:xfrm>
            <a:off x="368075" y="2755075"/>
            <a:ext cx="8520600" cy="792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0"/>
              </a:spcAft>
              <a:buNone/>
            </a:pPr>
            <a:r>
              <a:rPr b="1" lang="es">
                <a:solidFill>
                  <a:schemeClr val="lt1"/>
                </a:solidFill>
              </a:rPr>
              <a:t>EN STANDFORD UNIVERSITY</a:t>
            </a:r>
            <a:endParaRPr b="1">
              <a:solidFill>
                <a:schemeClr val="lt1"/>
              </a:solidFill>
            </a:endParaRPr>
          </a:p>
        </p:txBody>
      </p:sp>
      <p:pic>
        <p:nvPicPr>
          <p:cNvPr id="67" name="Google Shape;67;p15"/>
          <p:cNvPicPr preferRelativeResize="0"/>
          <p:nvPr/>
        </p:nvPicPr>
        <p:blipFill>
          <a:blip r:embed="rId4">
            <a:alphaModFix/>
          </a:blip>
          <a:stretch>
            <a:fillRect/>
          </a:stretch>
        </p:blipFill>
        <p:spPr>
          <a:xfrm>
            <a:off x="89400" y="116500"/>
            <a:ext cx="1049925" cy="982200"/>
          </a:xfrm>
          <a:prstGeom prst="rect">
            <a:avLst/>
          </a:prstGeom>
          <a:noFill/>
          <a:ln>
            <a:noFill/>
          </a:ln>
        </p:spPr>
      </p:pic>
      <p:pic>
        <p:nvPicPr>
          <p:cNvPr id="68" name="Google Shape;68;p15"/>
          <p:cNvPicPr preferRelativeResize="0"/>
          <p:nvPr/>
        </p:nvPicPr>
        <p:blipFill rotWithShape="1">
          <a:blip r:embed="rId5">
            <a:alphaModFix/>
          </a:blip>
          <a:srcRect b="0" l="0" r="0" t="0"/>
          <a:stretch/>
        </p:blipFill>
        <p:spPr>
          <a:xfrm>
            <a:off x="8416961" y="41350"/>
            <a:ext cx="689190" cy="695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idx="1" type="body"/>
          </p:nvPr>
        </p:nvSpPr>
        <p:spPr>
          <a:xfrm>
            <a:off x="311700" y="954100"/>
            <a:ext cx="3682800" cy="36033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Clr>
                <a:schemeClr val="dk1"/>
              </a:buClr>
              <a:buSzPts val="1100"/>
              <a:buFont typeface="Arial"/>
              <a:buNone/>
            </a:pPr>
            <a:r>
              <a:rPr lang="es">
                <a:latin typeface="Comfortaa"/>
                <a:ea typeface="Comfortaa"/>
                <a:cs typeface="Comfortaa"/>
                <a:sym typeface="Comfortaa"/>
              </a:rPr>
              <a:t>Enciende la creatividad y las habilidades de innovación con esta experiencia inmersiva organizada por la Digital Media Academy en la Universidad de Stanford, en el corazón del Sillicon Valley.</a:t>
            </a:r>
            <a:endParaRPr>
              <a:latin typeface="Comfortaa"/>
              <a:ea typeface="Comfortaa"/>
              <a:cs typeface="Comfortaa"/>
              <a:sym typeface="Comfortaa"/>
            </a:endParaRPr>
          </a:p>
          <a:p>
            <a:pPr indent="0" lvl="0" marL="0" rtl="0" algn="just">
              <a:lnSpc>
                <a:spcPct val="100000"/>
              </a:lnSpc>
              <a:spcBef>
                <a:spcPts val="0"/>
              </a:spcBef>
              <a:spcAft>
                <a:spcPts val="0"/>
              </a:spcAft>
              <a:buClr>
                <a:schemeClr val="dk1"/>
              </a:buClr>
              <a:buSzPts val="1100"/>
              <a:buFont typeface="Arial"/>
              <a:buNone/>
            </a:pPr>
            <a:r>
              <a:t/>
            </a:r>
            <a:endParaRPr>
              <a:latin typeface="Comfortaa"/>
              <a:ea typeface="Comfortaa"/>
              <a:cs typeface="Comfortaa"/>
              <a:sym typeface="Comfortaa"/>
            </a:endParaRPr>
          </a:p>
          <a:p>
            <a:pPr indent="0" lvl="0" marL="0" rtl="0" algn="just">
              <a:lnSpc>
                <a:spcPct val="100000"/>
              </a:lnSpc>
              <a:spcBef>
                <a:spcPts val="0"/>
              </a:spcBef>
              <a:spcAft>
                <a:spcPts val="0"/>
              </a:spcAft>
              <a:buNone/>
            </a:pPr>
            <a:r>
              <a:rPr lang="es">
                <a:latin typeface="Comfortaa"/>
                <a:ea typeface="Comfortaa"/>
                <a:cs typeface="Comfortaa"/>
                <a:sym typeface="Comfortaa"/>
              </a:rPr>
              <a:t>Los estudiantes aprenderán de educadores afiliados a Stanford y expertos de la industria mientras desbloquean el poder de las tecnologías de vanguardia para diseñar soluciones que darán forma al futuro.</a:t>
            </a:r>
            <a:endParaRPr>
              <a:latin typeface="Comfortaa"/>
              <a:ea typeface="Comfortaa"/>
              <a:cs typeface="Comfortaa"/>
              <a:sym typeface="Comfortaa"/>
            </a:endParaRPr>
          </a:p>
        </p:txBody>
      </p:sp>
      <p:pic>
        <p:nvPicPr>
          <p:cNvPr id="74" name="Google Shape;74;p16"/>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75" name="Google Shape;75;p16"/>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76" name="Google Shape;76;p16"/>
          <p:cNvPicPr preferRelativeResize="0"/>
          <p:nvPr/>
        </p:nvPicPr>
        <p:blipFill>
          <a:blip r:embed="rId4">
            <a:alphaModFix/>
          </a:blip>
          <a:stretch>
            <a:fillRect/>
          </a:stretch>
        </p:blipFill>
        <p:spPr>
          <a:xfrm>
            <a:off x="89400" y="116500"/>
            <a:ext cx="742922" cy="695000"/>
          </a:xfrm>
          <a:prstGeom prst="rect">
            <a:avLst/>
          </a:prstGeom>
          <a:noFill/>
          <a:ln>
            <a:noFill/>
          </a:ln>
        </p:spPr>
      </p:pic>
      <p:pic>
        <p:nvPicPr>
          <p:cNvPr id="77" name="Google Shape;77;p16"/>
          <p:cNvPicPr preferRelativeResize="0"/>
          <p:nvPr/>
        </p:nvPicPr>
        <p:blipFill>
          <a:blip r:embed="rId5">
            <a:alphaModFix/>
          </a:blip>
          <a:stretch>
            <a:fillRect/>
          </a:stretch>
        </p:blipFill>
        <p:spPr>
          <a:xfrm>
            <a:off x="4812150" y="212275"/>
            <a:ext cx="3400525" cy="4345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1873650" y="116425"/>
            <a:ext cx="539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720">
                <a:solidFill>
                  <a:srgbClr val="FF9900"/>
                </a:solidFill>
                <a:latin typeface="Comfortaa"/>
                <a:ea typeface="Comfortaa"/>
                <a:cs typeface="Comfortaa"/>
                <a:sym typeface="Comfortaa"/>
              </a:rPr>
              <a:t>DETALLES DEL PROGRAMA</a:t>
            </a:r>
            <a:endParaRPr b="1" sz="2720">
              <a:solidFill>
                <a:srgbClr val="FF9900"/>
              </a:solidFill>
              <a:latin typeface="Comfortaa"/>
              <a:ea typeface="Comfortaa"/>
              <a:cs typeface="Comfortaa"/>
              <a:sym typeface="Comfortaa"/>
            </a:endParaRPr>
          </a:p>
        </p:txBody>
      </p:sp>
      <p:sp>
        <p:nvSpPr>
          <p:cNvPr id="83" name="Google Shape;83;p17"/>
          <p:cNvSpPr txBox="1"/>
          <p:nvPr>
            <p:ph idx="1" type="body"/>
          </p:nvPr>
        </p:nvSpPr>
        <p:spPr>
          <a:xfrm>
            <a:off x="219775" y="1040575"/>
            <a:ext cx="3986400" cy="3603300"/>
          </a:xfrm>
          <a:prstGeom prst="rect">
            <a:avLst/>
          </a:prstGeom>
        </p:spPr>
        <p:txBody>
          <a:bodyPr anchorCtr="0" anchor="t" bIns="91425" lIns="91425" spcFirstLastPara="1" rIns="91425" wrap="square" tIns="91425">
            <a:normAutofit lnSpcReduction="10000"/>
          </a:bodyPr>
          <a:lstStyle/>
          <a:p>
            <a:pPr indent="-317500" lvl="0" marL="457200" rtl="0" algn="just">
              <a:lnSpc>
                <a:spcPct val="100000"/>
              </a:lnSpc>
              <a:spcBef>
                <a:spcPts val="0"/>
              </a:spcBef>
              <a:spcAft>
                <a:spcPts val="0"/>
              </a:spcAft>
              <a:buSzPts val="1400"/>
              <a:buFont typeface="Comfortaa"/>
              <a:buChar char="●"/>
            </a:pPr>
            <a:r>
              <a:rPr lang="es">
                <a:latin typeface="Comfortaa"/>
                <a:ea typeface="Comfortaa"/>
                <a:cs typeface="Comfortaa"/>
                <a:sym typeface="Comfortaa"/>
              </a:rPr>
              <a:t>Ubicación: Sillicon Valley, California</a:t>
            </a:r>
            <a:endParaRPr>
              <a:latin typeface="Comfortaa"/>
              <a:ea typeface="Comfortaa"/>
              <a:cs typeface="Comfortaa"/>
              <a:sym typeface="Comfortaa"/>
            </a:endParaRPr>
          </a:p>
          <a:p>
            <a:pPr indent="-317500" lvl="0" marL="457200" rtl="0" algn="just">
              <a:lnSpc>
                <a:spcPct val="100000"/>
              </a:lnSpc>
              <a:spcBef>
                <a:spcPts val="0"/>
              </a:spcBef>
              <a:spcAft>
                <a:spcPts val="0"/>
              </a:spcAft>
              <a:buSzPts val="1400"/>
              <a:buFont typeface="Comfortaa"/>
              <a:buChar char="●"/>
            </a:pPr>
            <a:r>
              <a:rPr lang="es">
                <a:latin typeface="Comfortaa"/>
                <a:ea typeface="Comfortaa"/>
                <a:cs typeface="Comfortaa"/>
                <a:sym typeface="Comfortaa"/>
              </a:rPr>
              <a:t>Edades: 13 a 17 años </a:t>
            </a:r>
            <a:endParaRPr>
              <a:latin typeface="Comfortaa"/>
              <a:ea typeface="Comfortaa"/>
              <a:cs typeface="Comfortaa"/>
              <a:sym typeface="Comfortaa"/>
            </a:endParaRPr>
          </a:p>
          <a:p>
            <a:pPr indent="-317500" lvl="0" marL="457200" rtl="0" algn="just">
              <a:lnSpc>
                <a:spcPct val="100000"/>
              </a:lnSpc>
              <a:spcBef>
                <a:spcPts val="0"/>
              </a:spcBef>
              <a:spcAft>
                <a:spcPts val="0"/>
              </a:spcAft>
              <a:buSzPts val="1400"/>
              <a:buFont typeface="Comfortaa"/>
              <a:buChar char="●"/>
            </a:pPr>
            <a:r>
              <a:rPr lang="es">
                <a:latin typeface="Comfortaa"/>
                <a:ea typeface="Comfortaa"/>
                <a:cs typeface="Comfortaa"/>
                <a:sym typeface="Comfortaa"/>
              </a:rPr>
              <a:t>Duración: 11 días</a:t>
            </a:r>
            <a:endParaRPr>
              <a:latin typeface="Comfortaa"/>
              <a:ea typeface="Comfortaa"/>
              <a:cs typeface="Comfortaa"/>
              <a:sym typeface="Comfortaa"/>
            </a:endParaRPr>
          </a:p>
          <a:p>
            <a:pPr indent="-317500" lvl="0" marL="457200" rtl="0" algn="just">
              <a:lnSpc>
                <a:spcPct val="100000"/>
              </a:lnSpc>
              <a:spcBef>
                <a:spcPts val="0"/>
              </a:spcBef>
              <a:spcAft>
                <a:spcPts val="0"/>
              </a:spcAft>
              <a:buSzPts val="1400"/>
              <a:buFont typeface="Comfortaa"/>
              <a:buChar char="●"/>
            </a:pPr>
            <a:r>
              <a:rPr lang="es">
                <a:latin typeface="Comfortaa"/>
                <a:ea typeface="Comfortaa"/>
                <a:cs typeface="Comfortaa"/>
                <a:sym typeface="Comfortaa"/>
              </a:rPr>
              <a:t>Alojamiento: Menlo College (a 7 minutos de Standford)</a:t>
            </a:r>
            <a:endParaRPr>
              <a:latin typeface="Comfortaa"/>
              <a:ea typeface="Comfortaa"/>
              <a:cs typeface="Comfortaa"/>
              <a:sym typeface="Comfortaa"/>
            </a:endParaRPr>
          </a:p>
          <a:p>
            <a:pPr indent="-317500" lvl="0" marL="457200" rtl="0" algn="just">
              <a:lnSpc>
                <a:spcPct val="100000"/>
              </a:lnSpc>
              <a:spcBef>
                <a:spcPts val="0"/>
              </a:spcBef>
              <a:spcAft>
                <a:spcPts val="0"/>
              </a:spcAft>
              <a:buSzPts val="1400"/>
              <a:buFont typeface="Comfortaa"/>
              <a:buChar char="●"/>
            </a:pPr>
            <a:r>
              <a:rPr lang="es">
                <a:latin typeface="Comfortaa"/>
                <a:ea typeface="Comfortaa"/>
                <a:cs typeface="Comfortaa"/>
                <a:sym typeface="Comfortaa"/>
              </a:rPr>
              <a:t>Precio: $6,900 USD </a:t>
            </a:r>
            <a:endParaRPr>
              <a:latin typeface="Comfortaa"/>
              <a:ea typeface="Comfortaa"/>
              <a:cs typeface="Comfortaa"/>
              <a:sym typeface="Comfortaa"/>
            </a:endParaRPr>
          </a:p>
          <a:p>
            <a:pPr indent="-317500" lvl="0" marL="457200" rtl="0" algn="just">
              <a:lnSpc>
                <a:spcPct val="100000"/>
              </a:lnSpc>
              <a:spcBef>
                <a:spcPts val="0"/>
              </a:spcBef>
              <a:spcAft>
                <a:spcPts val="0"/>
              </a:spcAft>
              <a:buSzPts val="1400"/>
              <a:buFont typeface="Comfortaa"/>
              <a:buChar char="●"/>
            </a:pPr>
            <a:r>
              <a:rPr lang="es">
                <a:latin typeface="Comfortaa"/>
                <a:ea typeface="Comfortaa"/>
                <a:cs typeface="Comfortaa"/>
                <a:sym typeface="Comfortaa"/>
              </a:rPr>
              <a:t>Fechas: del 17 al 27 de julio</a:t>
            </a:r>
            <a:endParaRPr>
              <a:latin typeface="Comfortaa"/>
              <a:ea typeface="Comfortaa"/>
              <a:cs typeface="Comfortaa"/>
              <a:sym typeface="Comfortaa"/>
            </a:endParaRPr>
          </a:p>
          <a:p>
            <a:pPr indent="0" lvl="0" marL="0" rtl="0" algn="just">
              <a:lnSpc>
                <a:spcPct val="100000"/>
              </a:lnSpc>
              <a:spcBef>
                <a:spcPts val="0"/>
              </a:spcBef>
              <a:spcAft>
                <a:spcPts val="0"/>
              </a:spcAft>
              <a:buNone/>
            </a:pPr>
            <a:r>
              <a:t/>
            </a:r>
            <a:endParaRPr>
              <a:latin typeface="Comfortaa"/>
              <a:ea typeface="Comfortaa"/>
              <a:cs typeface="Comfortaa"/>
              <a:sym typeface="Comfortaa"/>
            </a:endParaRPr>
          </a:p>
          <a:p>
            <a:pPr indent="0" lvl="0" marL="0" rtl="0" algn="just">
              <a:lnSpc>
                <a:spcPct val="100000"/>
              </a:lnSpc>
              <a:spcBef>
                <a:spcPts val="0"/>
              </a:spcBef>
              <a:spcAft>
                <a:spcPts val="0"/>
              </a:spcAft>
              <a:buNone/>
            </a:pPr>
            <a:r>
              <a:rPr lang="es">
                <a:latin typeface="Comfortaa"/>
                <a:ea typeface="Comfortaa"/>
                <a:cs typeface="Comfortaa"/>
                <a:sym typeface="Comfortaa"/>
              </a:rPr>
              <a:t>Los participantes de GIR tendrán la oportunidad de experimentar cómo es ser un estudiante universitario de Stanford. Realizarán un recorrido por el campus, establecerán contactos con el profesorado de Stanford, participarán en diversas actividades del campus y asistirán a nuestra gala de clausura formal de etiqueta.</a:t>
            </a:r>
            <a:endParaRPr>
              <a:latin typeface="Comfortaa"/>
              <a:ea typeface="Comfortaa"/>
              <a:cs typeface="Comfortaa"/>
              <a:sym typeface="Comfortaa"/>
            </a:endParaRPr>
          </a:p>
        </p:txBody>
      </p:sp>
      <p:pic>
        <p:nvPicPr>
          <p:cNvPr id="84" name="Google Shape;84;p17"/>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85" name="Google Shape;85;p17"/>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86" name="Google Shape;86;p17"/>
          <p:cNvPicPr preferRelativeResize="0"/>
          <p:nvPr/>
        </p:nvPicPr>
        <p:blipFill>
          <a:blip r:embed="rId4">
            <a:alphaModFix/>
          </a:blip>
          <a:stretch>
            <a:fillRect/>
          </a:stretch>
        </p:blipFill>
        <p:spPr>
          <a:xfrm>
            <a:off x="4572000" y="841525"/>
            <a:ext cx="3383544" cy="3639874"/>
          </a:xfrm>
          <a:prstGeom prst="rect">
            <a:avLst/>
          </a:prstGeom>
          <a:noFill/>
          <a:ln>
            <a:noFill/>
          </a:ln>
        </p:spPr>
      </p:pic>
      <p:pic>
        <p:nvPicPr>
          <p:cNvPr id="87" name="Google Shape;87;p17"/>
          <p:cNvPicPr preferRelativeResize="0"/>
          <p:nvPr/>
        </p:nvPicPr>
        <p:blipFill>
          <a:blip r:embed="rId5">
            <a:alphaModFix/>
          </a:blip>
          <a:stretch>
            <a:fillRect/>
          </a:stretch>
        </p:blipFill>
        <p:spPr>
          <a:xfrm>
            <a:off x="89400" y="116500"/>
            <a:ext cx="742922" cy="695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1873650" y="40225"/>
            <a:ext cx="539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720">
                <a:solidFill>
                  <a:srgbClr val="FF9900"/>
                </a:solidFill>
                <a:latin typeface="Comfortaa"/>
                <a:ea typeface="Comfortaa"/>
                <a:cs typeface="Comfortaa"/>
                <a:sym typeface="Comfortaa"/>
              </a:rPr>
              <a:t>LOS ESTUDIANTES PODRÁN</a:t>
            </a:r>
            <a:endParaRPr b="1" sz="2720">
              <a:solidFill>
                <a:srgbClr val="FF9900"/>
              </a:solidFill>
              <a:latin typeface="Comfortaa"/>
              <a:ea typeface="Comfortaa"/>
              <a:cs typeface="Comfortaa"/>
              <a:sym typeface="Comfortaa"/>
            </a:endParaRPr>
          </a:p>
        </p:txBody>
      </p:sp>
      <p:sp>
        <p:nvSpPr>
          <p:cNvPr id="93" name="Google Shape;93;p18"/>
          <p:cNvSpPr txBox="1"/>
          <p:nvPr>
            <p:ph idx="1" type="body"/>
          </p:nvPr>
        </p:nvSpPr>
        <p:spPr>
          <a:xfrm>
            <a:off x="0" y="536725"/>
            <a:ext cx="4572000" cy="3954900"/>
          </a:xfrm>
          <a:prstGeom prst="rect">
            <a:avLst/>
          </a:prstGeom>
        </p:spPr>
        <p:txBody>
          <a:bodyPr anchorCtr="0" anchor="t" bIns="91425" lIns="91425" spcFirstLastPara="1" rIns="91425" wrap="square" tIns="91425">
            <a:noAutofit/>
          </a:bodyPr>
          <a:lstStyle/>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Salir de su zona de confort, aprendiendo habilidades de pensamiento social y networking mientras aprenden a colaborar con culturas diversas y construir su confianza y seguridad en grupos.</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Obtener experiencia del mundo real utilizando el pensamiento de diseño para crear una solución centrada en el ser humano a un problema mundial urgente y dar vida a su idea con la guía de mentores de Stanford y expertos de la industria.</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Aprender a pensar como un emprendedor para crear un valor convincente y sostenible como innovador y cómo comunicar eficazmente el valor de sus ideas a través de la narración.</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Trabajar en grupos de 4-5 personas para crear una Exhibición Pública de Aprendizaje que se compartirá en nuestra FutureTech Showcase y un video de su trayecto en grupo que se proyectará en el Festival de Cine final de GIR.</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Salir inspirados, con una red internacional de amigos de por vida y colegas innovadores.</a:t>
            </a:r>
            <a:endParaRPr sz="1200">
              <a:latin typeface="Comfortaa"/>
              <a:ea typeface="Comfortaa"/>
              <a:cs typeface="Comfortaa"/>
              <a:sym typeface="Comfortaa"/>
            </a:endParaRPr>
          </a:p>
        </p:txBody>
      </p:sp>
      <p:pic>
        <p:nvPicPr>
          <p:cNvPr id="94" name="Google Shape;94;p18"/>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95" name="Google Shape;95;p18"/>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96" name="Google Shape;96;p18"/>
          <p:cNvPicPr preferRelativeResize="0"/>
          <p:nvPr/>
        </p:nvPicPr>
        <p:blipFill>
          <a:blip r:embed="rId4">
            <a:alphaModFix/>
          </a:blip>
          <a:stretch>
            <a:fillRect/>
          </a:stretch>
        </p:blipFill>
        <p:spPr>
          <a:xfrm>
            <a:off x="4783550" y="841525"/>
            <a:ext cx="3174928" cy="3792275"/>
          </a:xfrm>
          <a:prstGeom prst="rect">
            <a:avLst/>
          </a:prstGeom>
          <a:noFill/>
          <a:ln>
            <a:noFill/>
          </a:ln>
        </p:spPr>
      </p:pic>
      <p:pic>
        <p:nvPicPr>
          <p:cNvPr id="97" name="Google Shape;97;p18"/>
          <p:cNvPicPr preferRelativeResize="0"/>
          <p:nvPr/>
        </p:nvPicPr>
        <p:blipFill>
          <a:blip r:embed="rId5">
            <a:alphaModFix/>
          </a:blip>
          <a:stretch>
            <a:fillRect/>
          </a:stretch>
        </p:blipFill>
        <p:spPr>
          <a:xfrm>
            <a:off x="89400" y="116500"/>
            <a:ext cx="612192" cy="572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2131075" y="41350"/>
            <a:ext cx="539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720">
                <a:solidFill>
                  <a:srgbClr val="FF9900"/>
                </a:solidFill>
                <a:latin typeface="Comfortaa"/>
                <a:ea typeface="Comfortaa"/>
                <a:cs typeface="Comfortaa"/>
                <a:sym typeface="Comfortaa"/>
              </a:rPr>
              <a:t>¿QUÉ ESTÁ INCLUIDO?</a:t>
            </a:r>
            <a:endParaRPr b="1" sz="2720">
              <a:solidFill>
                <a:srgbClr val="FF9900"/>
              </a:solidFill>
              <a:latin typeface="Comfortaa"/>
              <a:ea typeface="Comfortaa"/>
              <a:cs typeface="Comfortaa"/>
              <a:sym typeface="Comfortaa"/>
            </a:endParaRPr>
          </a:p>
        </p:txBody>
      </p:sp>
      <p:sp>
        <p:nvSpPr>
          <p:cNvPr id="103" name="Google Shape;103;p19"/>
          <p:cNvSpPr txBox="1"/>
          <p:nvPr>
            <p:ph idx="1" type="body"/>
          </p:nvPr>
        </p:nvSpPr>
        <p:spPr>
          <a:xfrm>
            <a:off x="0" y="536725"/>
            <a:ext cx="4881000" cy="5209200"/>
          </a:xfrm>
          <a:prstGeom prst="rect">
            <a:avLst/>
          </a:prstGeom>
        </p:spPr>
        <p:txBody>
          <a:bodyPr anchorCtr="0" anchor="t" bIns="91425" lIns="91425" spcFirstLastPara="1" rIns="91425" wrap="square" tIns="91425">
            <a:noAutofit/>
          </a:bodyPr>
          <a:lstStyle/>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Materiales preprogramados para prepararte para GIR</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Experimenta la vida estudiantil en la Universidad de Stanford</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Desafío de diseño práctico diseñado por educadores afiliados a Stanford y enseñado por expertos de la industria</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Networking con estudiantes de todo el mundo</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Alojamiento, desayuno y cena, actividades en el campus, excursiones, tours tecnológicos y visitas a atracciones locales</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Máximo de 4-5 estudiantes por grupo</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Más de 20 horas de instrucción a la semana</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Charlas con oradores invitados de clase mundial y la oficina de Admisiones de la Universidad</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Programa inspirador de conexiones tecnológicas, que incluye talleres y excursiones a empresas tecnológicas locales</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Membresía de un año en el Digital Media Academy’s Global Youth Innovator Forum</a:t>
            </a:r>
            <a:endParaRPr sz="1200">
              <a:latin typeface="Comfortaa"/>
              <a:ea typeface="Comfortaa"/>
              <a:cs typeface="Comfortaa"/>
              <a:sym typeface="Comfortaa"/>
            </a:endParaRPr>
          </a:p>
          <a:p>
            <a:pPr indent="-304800" lvl="0" marL="457200" rtl="0" algn="just">
              <a:lnSpc>
                <a:spcPct val="100000"/>
              </a:lnSpc>
              <a:spcBef>
                <a:spcPts val="0"/>
              </a:spcBef>
              <a:spcAft>
                <a:spcPts val="0"/>
              </a:spcAft>
              <a:buSzPts val="1200"/>
              <a:buFont typeface="Comfortaa"/>
              <a:buChar char="●"/>
            </a:pPr>
            <a:r>
              <a:rPr lang="es" sz="1200">
                <a:latin typeface="Comfortaa"/>
                <a:ea typeface="Comfortaa"/>
                <a:cs typeface="Comfortaa"/>
                <a:sym typeface="Comfortaa"/>
              </a:rPr>
              <a:t>Ceremonia de clausura formal con Global Innovator Certificate</a:t>
            </a:r>
            <a:endParaRPr sz="1200">
              <a:latin typeface="Comfortaa"/>
              <a:ea typeface="Comfortaa"/>
              <a:cs typeface="Comfortaa"/>
              <a:sym typeface="Comfortaa"/>
            </a:endParaRPr>
          </a:p>
        </p:txBody>
      </p:sp>
      <p:pic>
        <p:nvPicPr>
          <p:cNvPr id="104" name="Google Shape;104;p19"/>
          <p:cNvPicPr preferRelativeResize="0"/>
          <p:nvPr/>
        </p:nvPicPr>
        <p:blipFill rotWithShape="1">
          <a:blip r:embed="rId3">
            <a:alphaModFix/>
          </a:blip>
          <a:srcRect b="0" l="0" r="0" t="0"/>
          <a:stretch/>
        </p:blipFill>
        <p:spPr>
          <a:xfrm>
            <a:off x="8416961" y="41350"/>
            <a:ext cx="689190" cy="695000"/>
          </a:xfrm>
          <a:prstGeom prst="rect">
            <a:avLst/>
          </a:prstGeom>
          <a:noFill/>
          <a:ln>
            <a:noFill/>
          </a:ln>
        </p:spPr>
      </p:pic>
      <p:sp>
        <p:nvSpPr>
          <p:cNvPr id="105" name="Google Shape;105;p19"/>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106" name="Google Shape;106;p19"/>
          <p:cNvPicPr preferRelativeResize="0"/>
          <p:nvPr/>
        </p:nvPicPr>
        <p:blipFill>
          <a:blip r:embed="rId4">
            <a:alphaModFix/>
          </a:blip>
          <a:stretch>
            <a:fillRect/>
          </a:stretch>
        </p:blipFill>
        <p:spPr>
          <a:xfrm>
            <a:off x="5071925" y="638075"/>
            <a:ext cx="3231140" cy="3867349"/>
          </a:xfrm>
          <a:prstGeom prst="rect">
            <a:avLst/>
          </a:prstGeom>
          <a:noFill/>
          <a:ln>
            <a:noFill/>
          </a:ln>
        </p:spPr>
      </p:pic>
      <p:pic>
        <p:nvPicPr>
          <p:cNvPr id="107" name="Google Shape;107;p19"/>
          <p:cNvPicPr preferRelativeResize="0"/>
          <p:nvPr/>
        </p:nvPicPr>
        <p:blipFill>
          <a:blip r:embed="rId5">
            <a:alphaModFix/>
          </a:blip>
          <a:stretch>
            <a:fillRect/>
          </a:stretch>
        </p:blipFill>
        <p:spPr>
          <a:xfrm>
            <a:off x="89400" y="116500"/>
            <a:ext cx="612192" cy="57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0"/>
          <p:cNvPicPr preferRelativeResize="0"/>
          <p:nvPr/>
        </p:nvPicPr>
        <p:blipFill>
          <a:blip r:embed="rId3">
            <a:alphaModFix/>
          </a:blip>
          <a:stretch>
            <a:fillRect/>
          </a:stretch>
        </p:blipFill>
        <p:spPr>
          <a:xfrm>
            <a:off x="152400" y="152400"/>
            <a:ext cx="8826079" cy="4838700"/>
          </a:xfrm>
          <a:prstGeom prst="rect">
            <a:avLst/>
          </a:prstGeom>
          <a:noFill/>
          <a:ln>
            <a:noFill/>
          </a:ln>
        </p:spPr>
      </p:pic>
      <p:sp>
        <p:nvSpPr>
          <p:cNvPr id="113" name="Google Shape;113;p20"/>
          <p:cNvSpPr txBox="1"/>
          <p:nvPr>
            <p:ph idx="4294967295" type="title"/>
          </p:nvPr>
        </p:nvSpPr>
        <p:spPr>
          <a:xfrm>
            <a:off x="99400" y="-61625"/>
            <a:ext cx="539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1200">
                <a:solidFill>
                  <a:srgbClr val="FF9900"/>
                </a:solidFill>
                <a:latin typeface="Comfortaa"/>
                <a:ea typeface="Comfortaa"/>
                <a:cs typeface="Comfortaa"/>
                <a:sym typeface="Comfortaa"/>
              </a:rPr>
              <a:t>EJEMPLO</a:t>
            </a:r>
            <a:endParaRPr b="1" sz="1200">
              <a:solidFill>
                <a:srgbClr val="FF9900"/>
              </a:solidFill>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1"/>
          <p:cNvPicPr preferRelativeResize="0"/>
          <p:nvPr/>
        </p:nvPicPr>
        <p:blipFill rotWithShape="1">
          <a:blip r:embed="rId3">
            <a:alphaModFix/>
          </a:blip>
          <a:srcRect b="0" l="18387" r="0" t="29483"/>
          <a:stretch/>
        </p:blipFill>
        <p:spPr>
          <a:xfrm>
            <a:off x="2250275" y="865650"/>
            <a:ext cx="6178849" cy="3412200"/>
          </a:xfrm>
          <a:prstGeom prst="rect">
            <a:avLst/>
          </a:prstGeom>
          <a:noFill/>
          <a:ln>
            <a:noFill/>
          </a:ln>
        </p:spPr>
      </p:pic>
      <p:sp>
        <p:nvSpPr>
          <p:cNvPr id="119" name="Google Shape;119;p21"/>
          <p:cNvSpPr txBox="1"/>
          <p:nvPr/>
        </p:nvSpPr>
        <p:spPr>
          <a:xfrm>
            <a:off x="-145800" y="4786200"/>
            <a:ext cx="9435600" cy="357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Calibri"/>
                <a:ea typeface="Calibri"/>
                <a:cs typeface="Calibri"/>
                <a:sym typeface="Calibri"/>
              </a:rPr>
              <a:t>www.studentspartners.com</a:t>
            </a:r>
            <a:endParaRPr b="1" sz="1800">
              <a:solidFill>
                <a:srgbClr val="FFFFFF"/>
              </a:solidFill>
              <a:latin typeface="Calibri"/>
              <a:ea typeface="Calibri"/>
              <a:cs typeface="Calibri"/>
              <a:sym typeface="Calibri"/>
            </a:endParaRPr>
          </a:p>
        </p:txBody>
      </p:sp>
      <p:pic>
        <p:nvPicPr>
          <p:cNvPr id="120" name="Google Shape;120;p21"/>
          <p:cNvPicPr preferRelativeResize="0"/>
          <p:nvPr/>
        </p:nvPicPr>
        <p:blipFill>
          <a:blip r:embed="rId4">
            <a:alphaModFix/>
          </a:blip>
          <a:stretch>
            <a:fillRect/>
          </a:stretch>
        </p:blipFill>
        <p:spPr>
          <a:xfrm>
            <a:off x="514175" y="1944300"/>
            <a:ext cx="1133025" cy="1059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